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58" r:id="rId4"/>
    <p:sldId id="262" r:id="rId5"/>
    <p:sldId id="266" r:id="rId6"/>
    <p:sldId id="264" r:id="rId7"/>
    <p:sldId id="265" r:id="rId8"/>
    <p:sldId id="260" r:id="rId9"/>
    <p:sldId id="267" r:id="rId10"/>
    <p:sldId id="257" r:id="rId11"/>
    <p:sldId id="259" r:id="rId12"/>
    <p:sldId id="261" r:id="rId13"/>
    <p:sldId id="268" r:id="rId14"/>
    <p:sldId id="269" r:id="rId15"/>
    <p:sldId id="274" r:id="rId16"/>
    <p:sldId id="27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164B"/>
    <a:srgbClr val="B4BCED"/>
    <a:srgbClr val="D9D9D9"/>
    <a:srgbClr val="582FAA"/>
    <a:srgbClr val="FD59FE"/>
    <a:srgbClr val="040F3F"/>
    <a:srgbClr val="F2D2F3"/>
    <a:srgbClr val="5589AB"/>
    <a:srgbClr val="F1D29B"/>
    <a:srgbClr val="D5B3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808"/>
    <p:restoredTop sz="94688"/>
  </p:normalViewPr>
  <p:slideViewPr>
    <p:cSldViewPr snapToGrid="0" snapToObjects="1">
      <p:cViewPr varScale="1">
        <p:scale>
          <a:sx n="210" d="100"/>
          <a:sy n="210" d="100"/>
        </p:scale>
        <p:origin x="5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48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170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338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813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526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61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85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728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686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141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47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B4BCED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BDDC6-8BE2-C242-9D6E-456E61E1D41E}" type="datetimeFigureOut">
              <a:rPr lang="en-US" smtClean="0"/>
              <a:t>9/20/26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63102-73DB-B045-89C3-7AFD72B4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25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24483" y="6477310"/>
            <a:ext cx="2954399" cy="253916"/>
            <a:chOff x="0" y="-47625"/>
            <a:chExt cx="5908799" cy="507831"/>
          </a:xfrm>
        </p:grpSpPr>
        <p:sp>
          <p:nvSpPr>
            <p:cNvPr id="3" name="Freeform 3"/>
            <p:cNvSpPr/>
            <p:nvPr/>
          </p:nvSpPr>
          <p:spPr>
            <a:xfrm>
              <a:off x="0" y="69420"/>
              <a:ext cx="558839" cy="370866"/>
            </a:xfrm>
            <a:custGeom>
              <a:avLst/>
              <a:gdLst/>
              <a:ahLst/>
              <a:cxnLst/>
              <a:rect l="l" t="t" r="r" b="b"/>
              <a:pathLst>
                <a:path w="558839" h="370866">
                  <a:moveTo>
                    <a:pt x="0" y="0"/>
                  </a:moveTo>
                  <a:lnTo>
                    <a:pt x="558839" y="0"/>
                  </a:lnTo>
                  <a:lnTo>
                    <a:pt x="558839" y="370866"/>
                  </a:lnTo>
                  <a:lnTo>
                    <a:pt x="0" y="3708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4"/>
            <p:cNvSpPr txBox="1"/>
            <p:nvPr/>
          </p:nvSpPr>
          <p:spPr>
            <a:xfrm>
              <a:off x="775382" y="-47625"/>
              <a:ext cx="5133417" cy="5078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148"/>
                </a:lnSpc>
                <a:spcBef>
                  <a:spcPct val="0"/>
                </a:spcBef>
              </a:pPr>
              <a:r>
                <a:rPr lang="en-US" sz="1535">
                  <a:solidFill>
                    <a:srgbClr val="FFFFFF"/>
                  </a:solidFill>
                  <a:latin typeface="Open Sans 2"/>
                  <a:ea typeface="Open Sans 2"/>
                  <a:cs typeface="Open Sans 2"/>
                  <a:sym typeface="Open Sans 2"/>
                </a:rPr>
                <a:t>hdtc@uob.edu.bh</a:t>
              </a:r>
            </a:p>
          </p:txBody>
        </p:sp>
      </p:grpSp>
      <p:sp>
        <p:nvSpPr>
          <p:cNvPr id="5" name="Freeform 5"/>
          <p:cNvSpPr/>
          <p:nvPr/>
        </p:nvSpPr>
        <p:spPr>
          <a:xfrm>
            <a:off x="0" y="0"/>
            <a:ext cx="12192000" cy="738909"/>
          </a:xfrm>
          <a:custGeom>
            <a:avLst/>
            <a:gdLst/>
            <a:ahLst/>
            <a:cxnLst/>
            <a:rect l="l" t="t" r="r" b="b"/>
            <a:pathLst>
              <a:path w="21309743" h="1439573">
                <a:moveTo>
                  <a:pt x="0" y="0"/>
                </a:moveTo>
                <a:lnTo>
                  <a:pt x="21309743" y="0"/>
                </a:lnTo>
                <a:lnTo>
                  <a:pt x="21309743" y="1439573"/>
                </a:lnTo>
                <a:lnTo>
                  <a:pt x="0" y="14395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003173" b="-1093905"/>
            </a:stretch>
          </a:blipFill>
        </p:spPr>
        <p:txBody>
          <a:bodyPr/>
          <a:lstStyle/>
          <a:p>
            <a:endParaRPr lang="en-US" sz="1200" dirty="0"/>
          </a:p>
        </p:txBody>
      </p:sp>
      <p:sp>
        <p:nvSpPr>
          <p:cNvPr id="7" name="Freeform 7"/>
          <p:cNvSpPr/>
          <p:nvPr/>
        </p:nvSpPr>
        <p:spPr>
          <a:xfrm>
            <a:off x="-13903" y="6477310"/>
            <a:ext cx="12205903" cy="391361"/>
          </a:xfrm>
          <a:custGeom>
            <a:avLst/>
            <a:gdLst/>
            <a:ahLst/>
            <a:cxnLst/>
            <a:rect l="l" t="t" r="r" b="b"/>
            <a:pathLst>
              <a:path w="21309743" h="1084269">
                <a:moveTo>
                  <a:pt x="0" y="0"/>
                </a:moveTo>
                <a:lnTo>
                  <a:pt x="21309743" y="0"/>
                </a:lnTo>
                <a:lnTo>
                  <a:pt x="21309743" y="1084268"/>
                </a:lnTo>
                <a:lnTo>
                  <a:pt x="0" y="10842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331903" b="-1485136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824063" y="68593"/>
            <a:ext cx="529969" cy="613864"/>
          </a:xfrm>
          <a:custGeom>
            <a:avLst/>
            <a:gdLst/>
            <a:ahLst/>
            <a:cxnLst/>
            <a:rect l="l" t="t" r="r" b="b"/>
            <a:pathLst>
              <a:path w="1546526" h="1791343">
                <a:moveTo>
                  <a:pt x="0" y="0"/>
                </a:moveTo>
                <a:lnTo>
                  <a:pt x="1546526" y="0"/>
                </a:lnTo>
                <a:lnTo>
                  <a:pt x="1546526" y="1791342"/>
                </a:lnTo>
                <a:lnTo>
                  <a:pt x="0" y="17913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 sz="1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7BEF7-79C6-8E42-86C5-AA9DFCBDE836}"/>
              </a:ext>
            </a:extLst>
          </p:cNvPr>
          <p:cNvSpPr/>
          <p:nvPr/>
        </p:nvSpPr>
        <p:spPr>
          <a:xfrm>
            <a:off x="181669" y="6472935"/>
            <a:ext cx="72909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bg1"/>
                </a:solidFill>
              </a:rPr>
              <a:t>1st International </a:t>
            </a:r>
            <a:r>
              <a:rPr lang="en-US" sz="1100" dirty="0">
                <a:solidFill>
                  <a:schemeClr val="bg1"/>
                </a:solidFill>
                <a:latin typeface="Aptos"/>
              </a:rPr>
              <a:t>Conference</a:t>
            </a:r>
            <a:r>
              <a:rPr lang="en-US" sz="900" b="1" dirty="0">
                <a:solidFill>
                  <a:schemeClr val="bg1"/>
                </a:solidFill>
              </a:rPr>
              <a:t> on Digital Humanities  </a:t>
            </a:r>
            <a:r>
              <a:rPr lang="en-US" sz="700" b="1" dirty="0">
                <a:solidFill>
                  <a:schemeClr val="bg1"/>
                </a:solidFill>
              </a:rPr>
              <a:t>(HDTC’2026)</a:t>
            </a:r>
          </a:p>
          <a:p>
            <a:r>
              <a:rPr lang="en-US" sz="900" b="1" dirty="0">
                <a:solidFill>
                  <a:schemeClr val="bg1"/>
                </a:solidFill>
              </a:rPr>
              <a:t>Humanities and Digital Transformation: A Future Vision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114708-429C-B546-BCBC-FEF9580834C5}"/>
              </a:ext>
            </a:extLst>
          </p:cNvPr>
          <p:cNvSpPr txBox="1"/>
          <p:nvPr/>
        </p:nvSpPr>
        <p:spPr>
          <a:xfrm>
            <a:off x="181669" y="138621"/>
            <a:ext cx="4764324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sz="1200" b="0" dirty="0">
                <a:solidFill>
                  <a:schemeClr val="bg1"/>
                </a:solidFill>
                <a:latin typeface="Aptos"/>
              </a:rPr>
              <a:t>UNIVERSITY OF BAHRAIN </a:t>
            </a:r>
            <a:endParaRPr lang="en-US" sz="1200" b="0" dirty="0">
              <a:solidFill>
                <a:schemeClr val="bg1"/>
              </a:solidFill>
              <a:latin typeface="Aptos"/>
            </a:endParaRPr>
          </a:p>
          <a:p>
            <a:r>
              <a:rPr sz="1200" b="0" dirty="0">
                <a:solidFill>
                  <a:schemeClr val="bg1"/>
                </a:solidFill>
                <a:latin typeface="Aptos"/>
              </a:rPr>
              <a:t>DEANSHIP OF GRADUATE STUDIES &amp; SCIENTIFIC RESEARCH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243383-2C7E-9D44-B180-554B4C878A80}"/>
              </a:ext>
            </a:extLst>
          </p:cNvPr>
          <p:cNvSpPr txBox="1"/>
          <p:nvPr/>
        </p:nvSpPr>
        <p:spPr>
          <a:xfrm>
            <a:off x="4342335" y="1057314"/>
            <a:ext cx="3493419" cy="3231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500" b="0" dirty="0">
                <a:solidFill>
                  <a:srgbClr val="DDA94A"/>
                </a:solidFill>
                <a:latin typeface="Aptos"/>
              </a:rPr>
              <a:t>1st International Conference 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8161BB7-A758-8F46-B3D7-A7666F293B7E}"/>
              </a:ext>
            </a:extLst>
          </p:cNvPr>
          <p:cNvSpPr txBox="1"/>
          <p:nvPr/>
        </p:nvSpPr>
        <p:spPr>
          <a:xfrm>
            <a:off x="4190142" y="1355872"/>
            <a:ext cx="3913315" cy="67710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 dirty="0">
                <a:solidFill>
                  <a:srgbClr val="02164B"/>
                </a:solidFill>
                <a:latin typeface="Aptos"/>
              </a:rPr>
              <a:t>Digital Humanities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BA8188F-2BFF-CA4E-B3C5-A24AEC8B7A10}"/>
              </a:ext>
            </a:extLst>
          </p:cNvPr>
          <p:cNvSpPr txBox="1"/>
          <p:nvPr/>
        </p:nvSpPr>
        <p:spPr>
          <a:xfrm>
            <a:off x="5189179" y="2013227"/>
            <a:ext cx="1588704" cy="461665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400" b="1" dirty="0">
                <a:solidFill>
                  <a:srgbClr val="DDA94A"/>
                </a:solidFill>
                <a:latin typeface="Aptos"/>
              </a:rPr>
              <a:t>HDTC’2026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96FF76F-96BA-834C-970E-F7CE0A604FC5}"/>
              </a:ext>
            </a:extLst>
          </p:cNvPr>
          <p:cNvSpPr txBox="1"/>
          <p:nvPr/>
        </p:nvSpPr>
        <p:spPr>
          <a:xfrm>
            <a:off x="3550849" y="2532383"/>
            <a:ext cx="5076394" cy="76944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200" b="1" dirty="0">
                <a:solidFill>
                  <a:srgbClr val="02164B"/>
                </a:solidFill>
                <a:latin typeface="Aptos"/>
              </a:rPr>
              <a:t>Humanities and Digital Transformation:
A Future Vision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ABAA74-E1F0-6E48-9A15-C6155B0DE38D}"/>
              </a:ext>
            </a:extLst>
          </p:cNvPr>
          <p:cNvSpPr txBox="1"/>
          <p:nvPr/>
        </p:nvSpPr>
        <p:spPr>
          <a:xfrm>
            <a:off x="2916876" y="4115643"/>
            <a:ext cx="6012081" cy="80021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800" b="1" dirty="0">
                <a:solidFill>
                  <a:srgbClr val="DDA94A"/>
                </a:solidFill>
                <a:latin typeface="Aptos"/>
              </a:rPr>
              <a:t>TITLE</a:t>
            </a:r>
            <a:r>
              <a:rPr sz="2000" b="1" dirty="0">
                <a:solidFill>
                  <a:srgbClr val="FFC000"/>
                </a:solidFill>
                <a:latin typeface="Aptos"/>
              </a:rPr>
              <a:t>  </a:t>
            </a:r>
            <a:endParaRPr lang="en-US" sz="2000" b="1" dirty="0">
              <a:solidFill>
                <a:srgbClr val="FFC000"/>
              </a:solidFill>
              <a:latin typeface="Aptos"/>
            </a:endParaRPr>
          </a:p>
          <a:p>
            <a:pPr algn="ctr"/>
            <a:endParaRPr b="1" dirty="0">
              <a:solidFill>
                <a:srgbClr val="BECADA"/>
              </a:solidFill>
              <a:latin typeface="Apto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6DFEA80-6ABF-E246-9A6C-9D54D8A0E187}"/>
              </a:ext>
            </a:extLst>
          </p:cNvPr>
          <p:cNvSpPr txBox="1"/>
          <p:nvPr/>
        </p:nvSpPr>
        <p:spPr>
          <a:xfrm>
            <a:off x="3557802" y="3450313"/>
            <a:ext cx="5076395" cy="29104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rtl="1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1200" b="1" dirty="0">
                <a:solidFill>
                  <a:srgbClr val="02164B"/>
                </a:solidFill>
                <a:latin typeface="Aptos"/>
                <a:sym typeface="Oswald"/>
              </a:rPr>
              <a:t>13-14 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October</a:t>
            </a:r>
            <a:r>
              <a:rPr lang="en-US" sz="1200" b="1" dirty="0">
                <a:solidFill>
                  <a:srgbClr val="02164B"/>
                </a:solidFill>
                <a:latin typeface="Aptos"/>
                <a:sym typeface="Oswald"/>
              </a:rPr>
              <a:t>, 2026</a:t>
            </a:r>
            <a:endParaRPr lang="ar-SA" sz="1200" b="1" dirty="0">
              <a:solidFill>
                <a:srgbClr val="02164B"/>
              </a:solidFill>
              <a:latin typeface="Aptos"/>
              <a:sym typeface="Oswald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DE8FD2-A515-D54B-A428-79C0A80CEAC0}"/>
              </a:ext>
            </a:extLst>
          </p:cNvPr>
          <p:cNvSpPr txBox="1"/>
          <p:nvPr/>
        </p:nvSpPr>
        <p:spPr>
          <a:xfrm>
            <a:off x="2818022" y="5342685"/>
            <a:ext cx="6012081" cy="9233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b="1" dirty="0">
                <a:solidFill>
                  <a:srgbClr val="02164B"/>
                </a:solidFill>
                <a:latin typeface="Aptos"/>
              </a:rPr>
              <a:t> 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• 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TITLE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: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 </a:t>
            </a:r>
            <a:endParaRPr lang="en-US" sz="1200" b="1" dirty="0">
              <a:solidFill>
                <a:srgbClr val="02164B"/>
              </a:solidFill>
              <a:latin typeface="Aptos"/>
            </a:endParaRPr>
          </a:p>
          <a:p>
            <a:r>
              <a:rPr lang="en-US" sz="1200" b="1" dirty="0">
                <a:solidFill>
                  <a:srgbClr val="02164B"/>
                </a:solidFill>
                <a:latin typeface="Aptos"/>
              </a:rPr>
              <a:t> •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 NAME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: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  </a:t>
            </a:r>
            <a:endParaRPr lang="en-US" sz="1200" b="1" dirty="0">
              <a:solidFill>
                <a:srgbClr val="02164B"/>
              </a:solidFill>
              <a:latin typeface="Aptos"/>
            </a:endParaRPr>
          </a:p>
          <a:p>
            <a:r>
              <a:rPr lang="en-US" sz="1200" b="1" dirty="0">
                <a:solidFill>
                  <a:srgbClr val="02164B"/>
                </a:solidFill>
                <a:latin typeface="Aptos"/>
              </a:rPr>
              <a:t> • 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DEPARTMENT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:</a:t>
            </a:r>
          </a:p>
          <a:p>
            <a:r>
              <a:rPr lang="en-US" sz="1200" b="1" dirty="0">
                <a:solidFill>
                  <a:srgbClr val="02164B"/>
                </a:solidFill>
                <a:latin typeface="Aptos"/>
              </a:rPr>
              <a:t> • 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COLLEGE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:</a:t>
            </a:r>
            <a:endParaRPr b="1" dirty="0">
              <a:solidFill>
                <a:srgbClr val="02164B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076142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24483" y="6477310"/>
            <a:ext cx="2954399" cy="253916"/>
            <a:chOff x="0" y="-47625"/>
            <a:chExt cx="5908799" cy="507831"/>
          </a:xfrm>
        </p:grpSpPr>
        <p:sp>
          <p:nvSpPr>
            <p:cNvPr id="3" name="Freeform 3"/>
            <p:cNvSpPr/>
            <p:nvPr/>
          </p:nvSpPr>
          <p:spPr>
            <a:xfrm>
              <a:off x="0" y="69420"/>
              <a:ext cx="558839" cy="370866"/>
            </a:xfrm>
            <a:custGeom>
              <a:avLst/>
              <a:gdLst/>
              <a:ahLst/>
              <a:cxnLst/>
              <a:rect l="l" t="t" r="r" b="b"/>
              <a:pathLst>
                <a:path w="558839" h="370866">
                  <a:moveTo>
                    <a:pt x="0" y="0"/>
                  </a:moveTo>
                  <a:lnTo>
                    <a:pt x="558839" y="0"/>
                  </a:lnTo>
                  <a:lnTo>
                    <a:pt x="558839" y="370866"/>
                  </a:lnTo>
                  <a:lnTo>
                    <a:pt x="0" y="3708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4"/>
            <p:cNvSpPr txBox="1"/>
            <p:nvPr/>
          </p:nvSpPr>
          <p:spPr>
            <a:xfrm>
              <a:off x="775382" y="-47625"/>
              <a:ext cx="5133417" cy="5078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148"/>
                </a:lnSpc>
                <a:spcBef>
                  <a:spcPct val="0"/>
                </a:spcBef>
              </a:pPr>
              <a:r>
                <a:rPr lang="en-US" sz="1535">
                  <a:solidFill>
                    <a:srgbClr val="FFFFFF"/>
                  </a:solidFill>
                  <a:latin typeface="Open Sans 2"/>
                  <a:ea typeface="Open Sans 2"/>
                  <a:cs typeface="Open Sans 2"/>
                  <a:sym typeface="Open Sans 2"/>
                </a:rPr>
                <a:t>hdtc@uob.edu.bh</a:t>
              </a:r>
            </a:p>
          </p:txBody>
        </p:sp>
      </p:grpSp>
      <p:sp>
        <p:nvSpPr>
          <p:cNvPr id="5" name="Freeform 5"/>
          <p:cNvSpPr/>
          <p:nvPr/>
        </p:nvSpPr>
        <p:spPr>
          <a:xfrm>
            <a:off x="0" y="0"/>
            <a:ext cx="12192000" cy="738909"/>
          </a:xfrm>
          <a:custGeom>
            <a:avLst/>
            <a:gdLst/>
            <a:ahLst/>
            <a:cxnLst/>
            <a:rect l="l" t="t" r="r" b="b"/>
            <a:pathLst>
              <a:path w="21309743" h="1439573">
                <a:moveTo>
                  <a:pt x="0" y="0"/>
                </a:moveTo>
                <a:lnTo>
                  <a:pt x="21309743" y="0"/>
                </a:lnTo>
                <a:lnTo>
                  <a:pt x="21309743" y="1439573"/>
                </a:lnTo>
                <a:lnTo>
                  <a:pt x="0" y="14395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003173" b="-1093905"/>
            </a:stretch>
          </a:blipFill>
        </p:spPr>
        <p:txBody>
          <a:bodyPr/>
          <a:lstStyle/>
          <a:p>
            <a:endParaRPr lang="en-US" sz="1200" dirty="0"/>
          </a:p>
        </p:txBody>
      </p:sp>
      <p:sp>
        <p:nvSpPr>
          <p:cNvPr id="7" name="Freeform 7"/>
          <p:cNvSpPr/>
          <p:nvPr/>
        </p:nvSpPr>
        <p:spPr>
          <a:xfrm>
            <a:off x="-13903" y="6477310"/>
            <a:ext cx="12205903" cy="391361"/>
          </a:xfrm>
          <a:custGeom>
            <a:avLst/>
            <a:gdLst/>
            <a:ahLst/>
            <a:cxnLst/>
            <a:rect l="l" t="t" r="r" b="b"/>
            <a:pathLst>
              <a:path w="21309743" h="1084269">
                <a:moveTo>
                  <a:pt x="0" y="0"/>
                </a:moveTo>
                <a:lnTo>
                  <a:pt x="21309743" y="0"/>
                </a:lnTo>
                <a:lnTo>
                  <a:pt x="21309743" y="1084268"/>
                </a:lnTo>
                <a:lnTo>
                  <a:pt x="0" y="10842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331903" b="-1485136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824063" y="68593"/>
            <a:ext cx="529969" cy="613864"/>
          </a:xfrm>
          <a:custGeom>
            <a:avLst/>
            <a:gdLst/>
            <a:ahLst/>
            <a:cxnLst/>
            <a:rect l="l" t="t" r="r" b="b"/>
            <a:pathLst>
              <a:path w="1546526" h="1791343">
                <a:moveTo>
                  <a:pt x="0" y="0"/>
                </a:moveTo>
                <a:lnTo>
                  <a:pt x="1546526" y="0"/>
                </a:lnTo>
                <a:lnTo>
                  <a:pt x="1546526" y="1791342"/>
                </a:lnTo>
                <a:lnTo>
                  <a:pt x="0" y="17913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 sz="1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7BEF7-79C6-8E42-86C5-AA9DFCBDE836}"/>
              </a:ext>
            </a:extLst>
          </p:cNvPr>
          <p:cNvSpPr/>
          <p:nvPr/>
        </p:nvSpPr>
        <p:spPr>
          <a:xfrm>
            <a:off x="181669" y="6472935"/>
            <a:ext cx="72909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bg1"/>
                </a:solidFill>
              </a:rPr>
              <a:t>1st International </a:t>
            </a:r>
            <a:r>
              <a:rPr lang="en-US" sz="1100" dirty="0">
                <a:solidFill>
                  <a:schemeClr val="bg1"/>
                </a:solidFill>
                <a:latin typeface="Aptos"/>
              </a:rPr>
              <a:t>Conference</a:t>
            </a:r>
            <a:r>
              <a:rPr lang="en-US" sz="900" b="1" dirty="0">
                <a:solidFill>
                  <a:schemeClr val="bg1"/>
                </a:solidFill>
              </a:rPr>
              <a:t> on Digital Humanities  </a:t>
            </a:r>
            <a:r>
              <a:rPr lang="en-US" sz="700" b="1" dirty="0">
                <a:solidFill>
                  <a:schemeClr val="bg1"/>
                </a:solidFill>
              </a:rPr>
              <a:t>(HDTC’2026)</a:t>
            </a:r>
          </a:p>
          <a:p>
            <a:r>
              <a:rPr lang="en-US" sz="900" b="1" dirty="0">
                <a:solidFill>
                  <a:schemeClr val="bg1"/>
                </a:solidFill>
              </a:rPr>
              <a:t>Humanities and Digital Transformation: A Future Vision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114708-429C-B546-BCBC-FEF9580834C5}"/>
              </a:ext>
            </a:extLst>
          </p:cNvPr>
          <p:cNvSpPr txBox="1"/>
          <p:nvPr/>
        </p:nvSpPr>
        <p:spPr>
          <a:xfrm>
            <a:off x="181669" y="138621"/>
            <a:ext cx="4764324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sz="1200" b="0" dirty="0">
                <a:solidFill>
                  <a:schemeClr val="bg1"/>
                </a:solidFill>
                <a:latin typeface="Aptos"/>
              </a:rPr>
              <a:t>UNIVERSITY OF BAHRAIN </a:t>
            </a:r>
            <a:endParaRPr lang="en-US" sz="1200" b="0" dirty="0">
              <a:solidFill>
                <a:schemeClr val="bg1"/>
              </a:solidFill>
              <a:latin typeface="Aptos"/>
            </a:endParaRPr>
          </a:p>
          <a:p>
            <a:r>
              <a:rPr sz="1200" b="0" dirty="0">
                <a:solidFill>
                  <a:schemeClr val="bg1"/>
                </a:solidFill>
                <a:latin typeface="Aptos"/>
              </a:rPr>
              <a:t>DEANSHIP OF GRADUATE STUDIES &amp; SCIENTIFIC RESEARCH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243383-2C7E-9D44-B180-554B4C878A80}"/>
              </a:ext>
            </a:extLst>
          </p:cNvPr>
          <p:cNvSpPr txBox="1"/>
          <p:nvPr/>
        </p:nvSpPr>
        <p:spPr>
          <a:xfrm>
            <a:off x="4342335" y="1057314"/>
            <a:ext cx="3493419" cy="3231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500" b="0" dirty="0">
                <a:solidFill>
                  <a:srgbClr val="DDA94A"/>
                </a:solidFill>
                <a:latin typeface="Aptos"/>
              </a:rPr>
              <a:t>1st International Conference 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8161BB7-A758-8F46-B3D7-A7666F293B7E}"/>
              </a:ext>
            </a:extLst>
          </p:cNvPr>
          <p:cNvSpPr txBox="1"/>
          <p:nvPr/>
        </p:nvSpPr>
        <p:spPr>
          <a:xfrm>
            <a:off x="4190142" y="1355872"/>
            <a:ext cx="3913315" cy="67710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 dirty="0">
                <a:solidFill>
                  <a:srgbClr val="02164B"/>
                </a:solidFill>
                <a:latin typeface="Aptos"/>
              </a:rPr>
              <a:t>Digital Humanities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BA8188F-2BFF-CA4E-B3C5-A24AEC8B7A10}"/>
              </a:ext>
            </a:extLst>
          </p:cNvPr>
          <p:cNvSpPr txBox="1"/>
          <p:nvPr/>
        </p:nvSpPr>
        <p:spPr>
          <a:xfrm>
            <a:off x="5189179" y="2013227"/>
            <a:ext cx="1588704" cy="461665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400" b="1" dirty="0">
                <a:solidFill>
                  <a:srgbClr val="DDA94A"/>
                </a:solidFill>
                <a:latin typeface="Aptos"/>
              </a:rPr>
              <a:t>HDTC’2026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96FF76F-96BA-834C-970E-F7CE0A604FC5}"/>
              </a:ext>
            </a:extLst>
          </p:cNvPr>
          <p:cNvSpPr txBox="1"/>
          <p:nvPr/>
        </p:nvSpPr>
        <p:spPr>
          <a:xfrm>
            <a:off x="3550849" y="2477080"/>
            <a:ext cx="5076394" cy="76944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200" b="1" dirty="0">
                <a:solidFill>
                  <a:srgbClr val="02164B"/>
                </a:solidFill>
                <a:latin typeface="Aptos"/>
              </a:rPr>
              <a:t>Humanities and Digital Transformation:
A Future Vision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ABAA74-E1F0-6E48-9A15-C6155B0DE38D}"/>
              </a:ext>
            </a:extLst>
          </p:cNvPr>
          <p:cNvSpPr txBox="1"/>
          <p:nvPr/>
        </p:nvSpPr>
        <p:spPr>
          <a:xfrm>
            <a:off x="2852943" y="3985701"/>
            <a:ext cx="6012081" cy="7386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400" b="1" dirty="0">
                <a:solidFill>
                  <a:srgbClr val="DDA94A"/>
                </a:solidFill>
                <a:latin typeface="Aptos"/>
              </a:rPr>
              <a:t>TITLE</a:t>
            </a:r>
            <a:r>
              <a:rPr b="1" dirty="0">
                <a:solidFill>
                  <a:srgbClr val="FFC000"/>
                </a:solidFill>
                <a:latin typeface="Aptos"/>
              </a:rPr>
              <a:t>  </a:t>
            </a:r>
            <a:endParaRPr lang="en-US" b="1" dirty="0">
              <a:solidFill>
                <a:srgbClr val="FFC000"/>
              </a:solidFill>
              <a:latin typeface="Aptos"/>
            </a:endParaRPr>
          </a:p>
          <a:p>
            <a:pPr algn="ctr"/>
            <a:endParaRPr b="1" dirty="0">
              <a:solidFill>
                <a:srgbClr val="BECADA"/>
              </a:solidFill>
              <a:latin typeface="Apto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6DFEA80-6ABF-E246-9A6C-9D54D8A0E187}"/>
              </a:ext>
            </a:extLst>
          </p:cNvPr>
          <p:cNvSpPr txBox="1"/>
          <p:nvPr/>
        </p:nvSpPr>
        <p:spPr>
          <a:xfrm>
            <a:off x="3550848" y="3364591"/>
            <a:ext cx="5076395" cy="35721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rtl="1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1600" b="1" dirty="0">
                <a:solidFill>
                  <a:srgbClr val="02164B"/>
                </a:solidFill>
                <a:latin typeface="Aptos"/>
                <a:sym typeface="Oswald"/>
              </a:rPr>
              <a:t>13-14 </a:t>
            </a:r>
            <a:r>
              <a:rPr lang="en-US" sz="1600" b="1" dirty="0">
                <a:solidFill>
                  <a:srgbClr val="02164B"/>
                </a:solidFill>
                <a:latin typeface="Aptos"/>
              </a:rPr>
              <a:t>October</a:t>
            </a:r>
            <a:r>
              <a:rPr lang="en-US" sz="1600" b="1" dirty="0">
                <a:solidFill>
                  <a:srgbClr val="02164B"/>
                </a:solidFill>
                <a:latin typeface="Aptos"/>
                <a:sym typeface="Oswald"/>
              </a:rPr>
              <a:t>, 2026</a:t>
            </a:r>
            <a:endParaRPr lang="ar-SA" sz="1600" b="1" dirty="0">
              <a:solidFill>
                <a:srgbClr val="02164B"/>
              </a:solidFill>
              <a:latin typeface="Aptos"/>
              <a:sym typeface="Oswald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DE8FD2-A515-D54B-A428-79C0A80CEAC0}"/>
              </a:ext>
            </a:extLst>
          </p:cNvPr>
          <p:cNvSpPr txBox="1"/>
          <p:nvPr/>
        </p:nvSpPr>
        <p:spPr>
          <a:xfrm>
            <a:off x="2818022" y="4916377"/>
            <a:ext cx="6012081" cy="9233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en-US" b="1" dirty="0">
                <a:solidFill>
                  <a:srgbClr val="02164B"/>
                </a:solidFill>
                <a:latin typeface="Aptos"/>
              </a:rPr>
              <a:t> 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• 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TITLE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: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 </a:t>
            </a:r>
            <a:endParaRPr lang="en-US" sz="1200" b="1" dirty="0">
              <a:solidFill>
                <a:srgbClr val="02164B"/>
              </a:solidFill>
              <a:latin typeface="Aptos"/>
            </a:endParaRPr>
          </a:p>
          <a:p>
            <a:pPr algn="ctr"/>
            <a:r>
              <a:rPr lang="en-US" sz="1200" b="1" dirty="0">
                <a:solidFill>
                  <a:srgbClr val="02164B"/>
                </a:solidFill>
                <a:latin typeface="Aptos"/>
              </a:rPr>
              <a:t> •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 NAME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: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  </a:t>
            </a:r>
            <a:endParaRPr lang="en-US" sz="1200" b="1" dirty="0">
              <a:solidFill>
                <a:srgbClr val="02164B"/>
              </a:solidFill>
              <a:latin typeface="Aptos"/>
            </a:endParaRPr>
          </a:p>
          <a:p>
            <a:pPr algn="ctr"/>
            <a:r>
              <a:rPr lang="en-US" sz="1200" b="1" dirty="0">
                <a:solidFill>
                  <a:srgbClr val="02164B"/>
                </a:solidFill>
                <a:latin typeface="Aptos"/>
              </a:rPr>
              <a:t> • 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DEPARTMENT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:</a:t>
            </a:r>
          </a:p>
          <a:p>
            <a:pPr algn="ctr"/>
            <a:r>
              <a:rPr lang="en-US" sz="1200" b="1" dirty="0">
                <a:solidFill>
                  <a:srgbClr val="02164B"/>
                </a:solidFill>
                <a:latin typeface="Aptos"/>
              </a:rPr>
              <a:t> • </a:t>
            </a:r>
            <a:r>
              <a:rPr sz="1200" b="1" dirty="0">
                <a:solidFill>
                  <a:srgbClr val="02164B"/>
                </a:solidFill>
                <a:latin typeface="Aptos"/>
              </a:rPr>
              <a:t>COLLEGE</a:t>
            </a:r>
            <a:r>
              <a:rPr lang="en-US" sz="1200" b="1" dirty="0">
                <a:solidFill>
                  <a:srgbClr val="02164B"/>
                </a:solidFill>
                <a:latin typeface="Aptos"/>
              </a:rPr>
              <a:t>:</a:t>
            </a:r>
            <a:endParaRPr b="1" dirty="0">
              <a:solidFill>
                <a:srgbClr val="02164B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975539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02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 dirty="0">
                <a:solidFill>
                  <a:srgbClr val="12243F"/>
                </a:solidFill>
                <a:latin typeface="Aptos"/>
              </a:rPr>
              <a:t>Presentation Overview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A clean, consistent structure for conference presentations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176272"/>
            <a:ext cx="384048" cy="384048"/>
          </a:xfrm>
          <a:prstGeom prst="roundRect">
            <a:avLst/>
          </a:prstGeom>
          <a:solidFill>
            <a:srgbClr val="B4BC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68096" y="2162829"/>
            <a:ext cx="384048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5880" y="2157984"/>
            <a:ext cx="640080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24303F"/>
                </a:solidFill>
                <a:latin typeface="Aptos"/>
              </a:rPr>
              <a:t>Title &amp; authors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7240" y="2752344"/>
            <a:ext cx="384048" cy="384048"/>
          </a:xfrm>
          <a:prstGeom prst="roundRect">
            <a:avLst/>
          </a:prstGeom>
          <a:solidFill>
            <a:srgbClr val="B4BC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77937" y="2752344"/>
            <a:ext cx="384048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 dirty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25880" y="2734056"/>
            <a:ext cx="640080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24303F"/>
                </a:solidFill>
                <a:latin typeface="Aptos"/>
              </a:rPr>
              <a:t>Research context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77240" y="3328415"/>
            <a:ext cx="384048" cy="384048"/>
          </a:xfrm>
          <a:prstGeom prst="roundRect">
            <a:avLst/>
          </a:prstGeom>
          <a:solidFill>
            <a:srgbClr val="B4BC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68096" y="3321694"/>
            <a:ext cx="384048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25880" y="3249571"/>
            <a:ext cx="640080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24303F"/>
                </a:solidFill>
                <a:latin typeface="Aptos"/>
              </a:rPr>
              <a:t>Method / procedure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77240" y="3904487"/>
            <a:ext cx="384048" cy="384048"/>
          </a:xfrm>
          <a:prstGeom prst="roundRect">
            <a:avLst/>
          </a:prstGeom>
          <a:solidFill>
            <a:srgbClr val="B4BC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68096" y="3904487"/>
            <a:ext cx="384048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325880" y="3886200"/>
            <a:ext cx="640080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24303F"/>
                </a:solidFill>
                <a:latin typeface="Aptos"/>
              </a:rPr>
              <a:t>Results &amp; observations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77240" y="4480560"/>
            <a:ext cx="384048" cy="384048"/>
          </a:xfrm>
          <a:prstGeom prst="roundRect">
            <a:avLst/>
          </a:prstGeom>
          <a:solidFill>
            <a:srgbClr val="B4BC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68096" y="4462272"/>
            <a:ext cx="384048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ptos"/>
              </a:rPr>
              <a:t>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325880" y="4462272"/>
            <a:ext cx="640080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24303F"/>
                </a:solidFill>
                <a:latin typeface="Aptos"/>
              </a:rPr>
              <a:t>Conclusion &amp; recommendations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5056631"/>
            <a:ext cx="384048" cy="384048"/>
          </a:xfrm>
          <a:prstGeom prst="roundRect">
            <a:avLst/>
          </a:prstGeom>
          <a:solidFill>
            <a:srgbClr val="B4BC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777240" y="5052060"/>
            <a:ext cx="384048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ptos"/>
              </a:rPr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25880" y="5038344"/>
            <a:ext cx="640080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24303F"/>
                </a:solidFill>
                <a:latin typeface="Aptos"/>
              </a:rPr>
              <a:t>References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C952868-EB94-7442-8A3B-E86209AB351F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518A941-0B26-D74F-8732-2E232057943F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E219D7F-6D92-1E43-B10D-7E4C76260E66}"/>
              </a:ext>
            </a:extLst>
          </p:cNvPr>
          <p:cNvSpPr txBox="1"/>
          <p:nvPr/>
        </p:nvSpPr>
        <p:spPr>
          <a:xfrm>
            <a:off x="6013240" y="6479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3B268683-9BF5-5C4B-ACA3-42D1967F17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2AB7CCD1-D34C-5947-8D44-C5EDD3893E0A}"/>
              </a:ext>
            </a:extLst>
          </p:cNvPr>
          <p:cNvSpPr txBox="1"/>
          <p:nvPr/>
        </p:nvSpPr>
        <p:spPr>
          <a:xfrm>
            <a:off x="8084265" y="263419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101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03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Project Overview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Include a brief overview or summary of your project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194560"/>
            <a:ext cx="10561320" cy="256032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43000" y="2592434"/>
            <a:ext cx="1408078" cy="29238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300" b="1" dirty="0">
                <a:solidFill>
                  <a:srgbClr val="582FAA"/>
                </a:solidFill>
                <a:latin typeface="Aptos"/>
              </a:rPr>
              <a:t>RESEARCH FOCUS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43000" y="3035808"/>
            <a:ext cx="9418320" cy="8229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100" b="1">
                <a:solidFill>
                  <a:srgbClr val="12243F"/>
                </a:solidFill>
                <a:latin typeface="Aptos"/>
              </a:rPr>
              <a:t>Add the research problem, context, objectives and key questions here.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3000" y="3977639"/>
            <a:ext cx="731520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Keep this section concise and visually scannable.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F79EE1-8D40-904C-9577-F64C756DE031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8B70A9-0B37-C540-B768-957D1CF7A516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6779B9-ACF2-854D-9F13-D2F13E04C0E0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2E86711-99ED-2040-AAF4-E4FC6D3ACB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09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04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Research Context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Use short statements instead of dense paragraphs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28600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77240" y="2286000"/>
            <a:ext cx="3246120" cy="91440"/>
          </a:xfrm>
          <a:prstGeom prst="rect">
            <a:avLst/>
          </a:prstGeom>
          <a:solidFill>
            <a:srgbClr val="1C898F"/>
          </a:solidFill>
          <a:ln>
            <a:solidFill>
              <a:srgbClr val="1C89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51560" y="265176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Background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1560" y="3246120"/>
            <a:ext cx="256032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Context and motivation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80559" y="228600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80559" y="2286000"/>
            <a:ext cx="3246120" cy="91440"/>
          </a:xfrm>
          <a:prstGeom prst="rect">
            <a:avLst/>
          </a:prstGeom>
          <a:solidFill>
            <a:srgbClr val="DDA94A"/>
          </a:solidFill>
          <a:ln>
            <a:solidFill>
              <a:srgbClr val="DDA9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754879" y="265176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Objective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54879" y="3246120"/>
            <a:ext cx="256032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What the study aims to do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83879" y="228600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183879" y="2286000"/>
            <a:ext cx="3246120" cy="91440"/>
          </a:xfrm>
          <a:prstGeom prst="rect">
            <a:avLst/>
          </a:prstGeom>
          <a:solidFill>
            <a:srgbClr val="12243F"/>
          </a:solidFill>
          <a:ln>
            <a:solidFill>
              <a:srgbClr val="1224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458200" y="265176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Contribution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58200" y="3246120"/>
            <a:ext cx="256032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What the study adds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9059E6C-3290-664B-84AA-F79E31DDABB9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92E6A86-8A64-654B-89A1-CF1315209495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F43CCBD-9503-C640-98E5-681EE5D54B0E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BEC08F5-8CEB-8245-A51C-C17C2675D5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10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05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Key Content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Use short statements instead of dense paragraphs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28600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77240" y="2286000"/>
            <a:ext cx="3246120" cy="91440"/>
          </a:xfrm>
          <a:prstGeom prst="rect">
            <a:avLst/>
          </a:prstGeom>
          <a:solidFill>
            <a:srgbClr val="1C898F"/>
          </a:solidFill>
          <a:ln>
            <a:solidFill>
              <a:srgbClr val="1C89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51560" y="265176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Background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1560" y="3246120"/>
            <a:ext cx="256032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Context and motivation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80559" y="228600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80559" y="2286000"/>
            <a:ext cx="3246120" cy="91440"/>
          </a:xfrm>
          <a:prstGeom prst="rect">
            <a:avLst/>
          </a:prstGeom>
          <a:solidFill>
            <a:srgbClr val="DDA94A"/>
          </a:solidFill>
          <a:ln>
            <a:solidFill>
              <a:srgbClr val="DDA9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754879" y="265176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Objective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54879" y="3246120"/>
            <a:ext cx="256032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What the study aims to do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83879" y="2286000"/>
            <a:ext cx="324612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183879" y="2286000"/>
            <a:ext cx="3246120" cy="91440"/>
          </a:xfrm>
          <a:prstGeom prst="rect">
            <a:avLst/>
          </a:prstGeom>
          <a:solidFill>
            <a:srgbClr val="12243F"/>
          </a:solidFill>
          <a:ln>
            <a:solidFill>
              <a:srgbClr val="1224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458200" y="265176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Contribution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58200" y="3246120"/>
            <a:ext cx="256032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What the study adds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2F7DD81-2388-5E49-BE50-FF99B18A234A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037A5C-7424-E14E-800E-C435E286FC64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7036DF-6AF2-D747-B44E-8E6C56A77098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D77B085-F7BB-D248-9601-7C57A3868B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29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06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Procedure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Present the workflow as a simple four-step journey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331720"/>
            <a:ext cx="2240280" cy="1874519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2606040"/>
            <a:ext cx="5029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1C898F"/>
                </a:solidFill>
                <a:latin typeface="Aptos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3063240"/>
            <a:ext cx="173736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Step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3566160"/>
            <a:ext cx="173736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000" b="0">
                <a:solidFill>
                  <a:srgbClr val="667382"/>
                </a:solidFill>
                <a:latin typeface="Aptos"/>
              </a:rPr>
              <a:t>Describe this step in your experiment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520440" y="2331720"/>
            <a:ext cx="2240280" cy="1874519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3749039" y="2606040"/>
            <a:ext cx="5029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1C898F"/>
                </a:solidFill>
                <a:latin typeface="Aptos"/>
              </a:rP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49039" y="3063240"/>
            <a:ext cx="173736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Step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49039" y="3566160"/>
            <a:ext cx="173736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000" b="0">
                <a:solidFill>
                  <a:srgbClr val="667382"/>
                </a:solidFill>
                <a:latin typeface="Aptos"/>
              </a:rPr>
              <a:t>Describe this step in your experiment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55080" y="2331720"/>
            <a:ext cx="2240280" cy="1874519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583680" y="2606040"/>
            <a:ext cx="5029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1C898F"/>
                </a:solidFill>
                <a:latin typeface="Aptos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83680" y="3063240"/>
            <a:ext cx="173736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Step 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83680" y="3566160"/>
            <a:ext cx="173736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000" b="0">
                <a:solidFill>
                  <a:srgbClr val="667382"/>
                </a:solidFill>
                <a:latin typeface="Aptos"/>
              </a:rPr>
              <a:t>Describe this step in your experiment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189720" y="2331720"/>
            <a:ext cx="2240280" cy="1874519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418320" y="2606040"/>
            <a:ext cx="5029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1C898F"/>
                </a:solidFill>
                <a:latin typeface="Aptos"/>
              </a:rPr>
              <a:t>04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418320" y="3063240"/>
            <a:ext cx="173736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Step 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418320" y="3566160"/>
            <a:ext cx="173736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000" b="0">
                <a:solidFill>
                  <a:srgbClr val="667382"/>
                </a:solidFill>
                <a:latin typeface="Aptos"/>
              </a:rPr>
              <a:t>Describe this step in your experiment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0AAE390-35D3-AA46-A843-D7A99FB47301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8C00D1F-0049-DE42-ADB8-80AE2633778E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51C3984-FD0B-EE4E-8C0E-D36433525578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9F16E930-B670-8749-8BCD-3E916EB19E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593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07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Data &amp; Observations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Highlight the pattern rather than the mechanics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148840"/>
            <a:ext cx="6629400" cy="329184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97280" y="2468880"/>
            <a:ext cx="274320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12243F"/>
                </a:solidFill>
                <a:latin typeface="Aptos"/>
              </a:rPr>
              <a:t>No. of Conferences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143000" y="4681728"/>
            <a:ext cx="731520" cy="118872"/>
          </a:xfrm>
          <a:prstGeom prst="roundRect">
            <a:avLst/>
          </a:prstGeom>
          <a:solidFill>
            <a:srgbClr val="1C898F"/>
          </a:solidFill>
          <a:ln>
            <a:solidFill>
              <a:srgbClr val="1C89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143000" y="4361688"/>
            <a:ext cx="73152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12243F"/>
                </a:solidFill>
                <a:latin typeface="Aptos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43000" y="4919472"/>
            <a:ext cx="73152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900" b="0">
                <a:solidFill>
                  <a:srgbClr val="667382"/>
                </a:solidFill>
                <a:latin typeface="Aptos"/>
              </a:rPr>
              <a:t>2017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560320" y="4087368"/>
            <a:ext cx="731520" cy="713232"/>
          </a:xfrm>
          <a:prstGeom prst="roundRect">
            <a:avLst/>
          </a:prstGeom>
          <a:solidFill>
            <a:srgbClr val="1C898F"/>
          </a:solidFill>
          <a:ln>
            <a:solidFill>
              <a:srgbClr val="1C89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2560320" y="3767328"/>
            <a:ext cx="73152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12243F"/>
                </a:solidFill>
                <a:latin typeface="Aptos"/>
              </a:rPr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60320" y="4919472"/>
            <a:ext cx="73152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900" b="0">
                <a:solidFill>
                  <a:srgbClr val="667382"/>
                </a:solidFill>
                <a:latin typeface="Aptos"/>
              </a:rPr>
              <a:t>2018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3611880"/>
            <a:ext cx="731520" cy="1188720"/>
          </a:xfrm>
          <a:prstGeom prst="roundRect">
            <a:avLst/>
          </a:prstGeom>
          <a:solidFill>
            <a:srgbClr val="1C898F"/>
          </a:solidFill>
          <a:ln>
            <a:solidFill>
              <a:srgbClr val="1C89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3977639" y="3291840"/>
            <a:ext cx="73152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12243F"/>
                </a:solidFill>
                <a:latin typeface="Aptos"/>
              </a:rPr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77639" y="4919472"/>
            <a:ext cx="73152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900" b="0">
                <a:solidFill>
                  <a:srgbClr val="667382"/>
                </a:solidFill>
                <a:latin typeface="Aptos"/>
              </a:rPr>
              <a:t>2019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394960" y="3017520"/>
            <a:ext cx="731520" cy="1783080"/>
          </a:xfrm>
          <a:prstGeom prst="roundRect">
            <a:avLst/>
          </a:prstGeom>
          <a:solidFill>
            <a:srgbClr val="1C898F"/>
          </a:solidFill>
          <a:ln>
            <a:solidFill>
              <a:srgbClr val="1C89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21" name="TextBox 20"/>
          <p:cNvSpPr txBox="1"/>
          <p:nvPr/>
        </p:nvSpPr>
        <p:spPr>
          <a:xfrm>
            <a:off x="5394960" y="2697479"/>
            <a:ext cx="73152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1">
                <a:solidFill>
                  <a:srgbClr val="12243F"/>
                </a:solidFill>
                <a:latin typeface="Aptos"/>
              </a:rPr>
              <a:t>15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94960" y="4919472"/>
            <a:ext cx="73152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900" b="0">
                <a:solidFill>
                  <a:srgbClr val="667382"/>
                </a:solidFill>
                <a:latin typeface="Aptos"/>
              </a:rPr>
              <a:t>2020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635240" y="2148840"/>
            <a:ext cx="3657600" cy="3291840"/>
          </a:xfrm>
          <a:prstGeom prst="roundRect">
            <a:avLst/>
          </a:prstGeom>
          <a:solidFill>
            <a:srgbClr val="12243F"/>
          </a:solidFill>
          <a:ln>
            <a:solidFill>
              <a:srgbClr val="1224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001000" y="2560320"/>
            <a:ext cx="228600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DDA94A"/>
                </a:solidFill>
                <a:latin typeface="Aptos"/>
              </a:rPr>
              <a:t>Observation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73235" y="2930982"/>
            <a:ext cx="2970965" cy="87716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700" b="1" dirty="0">
                <a:solidFill>
                  <a:srgbClr val="FFFFFF"/>
                </a:solidFill>
                <a:latin typeface="Aptos"/>
              </a:rPr>
              <a:t>Summarize the main pattern, </a:t>
            </a:r>
            <a:endParaRPr lang="en-US" sz="1700" b="1" dirty="0">
              <a:solidFill>
                <a:srgbClr val="FFFFFF"/>
              </a:solidFill>
              <a:latin typeface="Aptos"/>
            </a:endParaRPr>
          </a:p>
          <a:p>
            <a:pPr algn="l"/>
            <a:r>
              <a:rPr sz="1700" b="1" dirty="0">
                <a:solidFill>
                  <a:srgbClr val="FFFFFF"/>
                </a:solidFill>
                <a:latin typeface="Aptos"/>
              </a:rPr>
              <a:t>comparison or finding in one or two clear statements.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344B5B-E719-FE4C-A735-97098701EA71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7042CB8-CA91-BC4B-8816-DE80F1D0786D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8F19643-45F8-7046-913E-F0E7B09A2D1E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B73FC767-6EC5-AF46-8C11-8F616C1FC1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862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49039" y="182880"/>
            <a:ext cx="786384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800" b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Comparison / 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Keep tables minimal and emphasize the important numbers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194560"/>
            <a:ext cx="10607040" cy="301752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97280" y="248716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300" b="1">
                <a:solidFill>
                  <a:srgbClr val="1C898F"/>
                </a:solidFill>
                <a:latin typeface="Aptos"/>
              </a:rPr>
              <a:t>Class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43400" y="248716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300" b="1">
                <a:solidFill>
                  <a:srgbClr val="1C898F"/>
                </a:solidFill>
                <a:latin typeface="Aptos"/>
              </a:rPr>
              <a:t>Group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89519" y="248716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300" b="1">
                <a:solidFill>
                  <a:srgbClr val="1C898F"/>
                </a:solidFill>
                <a:latin typeface="Aptos"/>
              </a:rPr>
              <a:t>Group 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51560" y="3090672"/>
            <a:ext cx="9784080" cy="18288"/>
          </a:xfrm>
          <a:prstGeom prst="rect">
            <a:avLst/>
          </a:prstGeom>
          <a:solidFill>
            <a:srgbClr val="DDE2E8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97280" y="312724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24303F"/>
                </a:solidFill>
                <a:latin typeface="Aptos"/>
              </a:rPr>
              <a:t>Class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43400" y="312724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24303F"/>
                </a:solidFill>
                <a:latin typeface="Aptos"/>
              </a:rPr>
              <a:t>82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89519" y="312724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24303F"/>
                </a:solidFill>
                <a:latin typeface="Aptos"/>
              </a:rPr>
              <a:t>95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51560" y="3685032"/>
            <a:ext cx="9784080" cy="18288"/>
          </a:xfrm>
          <a:prstGeom prst="rect">
            <a:avLst/>
          </a:prstGeom>
          <a:solidFill>
            <a:srgbClr val="DDE2E8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97280" y="372160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24303F"/>
                </a:solidFill>
                <a:latin typeface="Aptos"/>
              </a:rPr>
              <a:t>Class 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43400" y="372160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24303F"/>
                </a:solidFill>
                <a:latin typeface="Aptos"/>
              </a:rPr>
              <a:t>76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89519" y="372160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24303F"/>
                </a:solidFill>
                <a:latin typeface="Aptos"/>
              </a:rPr>
              <a:t>88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51560" y="4279392"/>
            <a:ext cx="9784080" cy="18288"/>
          </a:xfrm>
          <a:prstGeom prst="rect">
            <a:avLst/>
          </a:prstGeom>
          <a:solidFill>
            <a:srgbClr val="DDE2E8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097280" y="431596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24303F"/>
                </a:solidFill>
                <a:latin typeface="Aptos"/>
              </a:rPr>
              <a:t>Class 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343400" y="431596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24303F"/>
                </a:solidFill>
                <a:latin typeface="Aptos"/>
              </a:rPr>
              <a:t>84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89519" y="4315968"/>
            <a:ext cx="25603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24303F"/>
                </a:solidFill>
                <a:latin typeface="Aptos"/>
              </a:rPr>
              <a:t>90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5235DB7-846F-2548-9C3A-D151108B4086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6141EBA-93E2-CB44-8625-8B9FA49B3B2A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F974E35-AFA3-0C4C-881D-19EDB9CD41A9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EAC7126-F569-5E48-BCAC-1B8CD98E12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415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09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Challenges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Identify the key constraints and how they were addressed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286000"/>
            <a:ext cx="3246120" cy="228600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51560" y="260604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Challenge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1560" y="3200400"/>
            <a:ext cx="25603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Add concise evidence or an action point.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80559" y="2286000"/>
            <a:ext cx="3246120" cy="228600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54879" y="260604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Impact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54879" y="3200400"/>
            <a:ext cx="25603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Add concise evidence or an action point.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83879" y="2286000"/>
            <a:ext cx="3246120" cy="228600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458200" y="2606040"/>
            <a:ext cx="256032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12243F"/>
                </a:solidFill>
                <a:latin typeface="Aptos"/>
              </a:rPr>
              <a:t>Response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58200" y="3200400"/>
            <a:ext cx="25603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667382"/>
                </a:solidFill>
                <a:latin typeface="Aptos"/>
              </a:rPr>
              <a:t>Add concise evidence or an action point.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5857F4-5FE8-D14A-9FA9-00930D49E3C9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D0BB6A1-F7D8-DC49-9B14-2928C8C403A2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D84677C-F487-1645-A43F-C4C9F05B5D0C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46CE224-E369-E841-B25C-134065D079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06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Key Insight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Use one strong visual message per slide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468880"/>
            <a:ext cx="658368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100" b="1">
                <a:solidFill>
                  <a:srgbClr val="12243F"/>
                </a:solidFill>
                <a:latin typeface="Aptos"/>
              </a:rPr>
              <a:t>The Annual Postgraduate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291840"/>
            <a:ext cx="6858000" cy="6858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000" b="0">
                <a:solidFill>
                  <a:srgbClr val="667382"/>
                </a:solidFill>
                <a:latin typeface="Aptos"/>
              </a:rPr>
              <a:t>Add your key statement, statistic or takeaway here.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458200" y="2148840"/>
            <a:ext cx="2286000" cy="2286000"/>
          </a:xfrm>
          <a:prstGeom prst="roundRect">
            <a:avLst/>
          </a:prstGeom>
          <a:solidFill>
            <a:srgbClr val="B4BC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458200" y="2743200"/>
            <a:ext cx="2286000" cy="10058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200" b="1">
                <a:solidFill>
                  <a:srgbClr val="FFFFFF"/>
                </a:solidFill>
                <a:latin typeface="Aptos"/>
              </a:rPr>
              <a:t>KEY
POINT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3500FA-7E4E-DC40-9DC0-658C919BB060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D2BD1D0-C28C-334D-99C0-9BF1DB4AF0F0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D8A6C3-3CC7-2F4F-9375-D5B835AE1DB6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3A690B7-FDDF-FE4B-9DE5-2261F6FBF0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69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11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Metrics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Present proportions with a clear visual hierarchy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240280"/>
            <a:ext cx="3246120" cy="224028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51560" y="2633692"/>
            <a:ext cx="901209" cy="584775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200" b="1" dirty="0">
                <a:solidFill>
                  <a:srgbClr val="582FAA"/>
                </a:solidFill>
                <a:latin typeface="Aptos"/>
              </a:rPr>
              <a:t>40%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1560" y="3401568"/>
            <a:ext cx="256032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300" b="1">
                <a:solidFill>
                  <a:srgbClr val="24303F"/>
                </a:solidFill>
                <a:latin typeface="Aptos"/>
              </a:rPr>
              <a:t>Research papers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80559" y="2240280"/>
            <a:ext cx="3246120" cy="224028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54879" y="2606040"/>
            <a:ext cx="25603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200" b="1">
                <a:solidFill>
                  <a:srgbClr val="DDA94A"/>
                </a:solidFill>
                <a:latin typeface="Aptos"/>
              </a:rPr>
              <a:t>35%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54879" y="3401568"/>
            <a:ext cx="256032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300" b="1">
                <a:solidFill>
                  <a:srgbClr val="24303F"/>
                </a:solidFill>
                <a:latin typeface="Aptos"/>
              </a:rPr>
              <a:t>Male researchers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83879" y="2240280"/>
            <a:ext cx="3246120" cy="224028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458200" y="2606040"/>
            <a:ext cx="25603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200" b="1">
                <a:solidFill>
                  <a:srgbClr val="12243F"/>
                </a:solidFill>
                <a:latin typeface="Aptos"/>
              </a:rPr>
              <a:t>25%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58200" y="3401568"/>
            <a:ext cx="256032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300" b="1">
                <a:solidFill>
                  <a:srgbClr val="24303F"/>
                </a:solidFill>
                <a:latin typeface="Aptos"/>
              </a:rPr>
              <a:t>Female researchers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E6AB168-4EA0-B944-BB48-D83618ACF8DF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1FCE38B-8630-004F-AB97-F4FD8A3CD38B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A7067C-6F37-1446-A755-485568B035EE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45F2080-2321-3D43-A5A0-34B578D06E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759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Conclusion &amp; Recommendations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Close with the findings, applications and action plan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2240280"/>
            <a:ext cx="4572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1C898F"/>
                </a:solidFill>
                <a:latin typeface="Aptos"/>
              </a:rPr>
              <a:t>01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17320" y="2240280"/>
            <a:ext cx="29260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12243F"/>
                </a:solidFill>
                <a:latin typeface="Aptos"/>
              </a:rPr>
              <a:t>Main findings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2000" y="2240280"/>
            <a:ext cx="539496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Briefly state the principal results.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22960" y="2862072"/>
            <a:ext cx="9875520" cy="18288"/>
          </a:xfrm>
          <a:prstGeom prst="rect">
            <a:avLst/>
          </a:prstGeom>
          <a:solidFill>
            <a:srgbClr val="DDE2E8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22960" y="3200400"/>
            <a:ext cx="4572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1C898F"/>
                </a:solidFill>
                <a:latin typeface="Aptos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17320" y="3200400"/>
            <a:ext cx="29260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12243F"/>
                </a:solidFill>
                <a:latin typeface="Aptos"/>
              </a:rPr>
              <a:t>Potential applications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72000" y="3200400"/>
            <a:ext cx="539496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Show where the findings can be used.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22960" y="3822191"/>
            <a:ext cx="9875520" cy="18288"/>
          </a:xfrm>
          <a:prstGeom prst="rect">
            <a:avLst/>
          </a:prstGeom>
          <a:solidFill>
            <a:srgbClr val="DDE2E8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2960" y="4160520"/>
            <a:ext cx="4572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1C898F"/>
                </a:solidFill>
                <a:latin typeface="Aptos"/>
              </a:rPr>
              <a:t>03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17320" y="4160520"/>
            <a:ext cx="29260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600" b="1">
                <a:solidFill>
                  <a:srgbClr val="12243F"/>
                </a:solidFill>
                <a:latin typeface="Aptos"/>
              </a:rPr>
              <a:t>Action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72000" y="4160520"/>
            <a:ext cx="539496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List the next practical steps.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22960" y="4782312"/>
            <a:ext cx="9875520" cy="18288"/>
          </a:xfrm>
          <a:prstGeom prst="rect">
            <a:avLst/>
          </a:prstGeom>
          <a:solidFill>
            <a:srgbClr val="DDE2E8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A47F0E-0B53-6841-AB08-93A06ADE181B}"/>
              </a:ext>
            </a:extLst>
          </p:cNvPr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52F9B30-E358-AD4B-B4B0-61D8CE0157EB}"/>
              </a:ext>
            </a:extLst>
          </p:cNvPr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F74068-5A7F-064A-A593-D1C6C10C9338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AE8F1B2-9DF0-EC4E-AD27-26D2C0A410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199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4997" y="6510528"/>
            <a:ext cx="1463040" cy="27432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l"/>
            <a:r>
              <a:rPr sz="1000" b="1" dirty="0">
                <a:solidFill>
                  <a:srgbClr val="12243F"/>
                </a:solidFill>
                <a:latin typeface="Aptos"/>
              </a:rPr>
              <a:t>HDTC’2026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01400" y="6419088"/>
            <a:ext cx="41148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900" b="1">
                <a:solidFill>
                  <a:srgbClr val="12243F"/>
                </a:solidFill>
                <a:latin typeface="Aptos"/>
              </a:rPr>
              <a:t>13</a:t>
            </a:r>
          </a:p>
        </p:txBody>
      </p:sp>
      <p:sp>
        <p:nvSpPr>
          <p:cNvPr id="6" name="Rectangle 5"/>
          <p:cNvSpPr/>
          <p:nvPr/>
        </p:nvSpPr>
        <p:spPr>
          <a:xfrm>
            <a:off x="502920" y="6492240"/>
            <a:ext cx="914400" cy="22860"/>
          </a:xfrm>
          <a:prstGeom prst="rect">
            <a:avLst/>
          </a:prstGeom>
          <a:solidFill>
            <a:srgbClr val="582F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582FAA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932688"/>
            <a:ext cx="1078992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900" b="1">
                <a:solidFill>
                  <a:srgbClr val="12243F"/>
                </a:solidFill>
                <a:latin typeface="Aptos"/>
              </a:rPr>
              <a:t>References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15544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0">
                <a:solidFill>
                  <a:srgbClr val="667382"/>
                </a:solidFill>
                <a:latin typeface="Aptos"/>
              </a:rPr>
              <a:t>Use a consistent citation style and readable type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77240" y="2240280"/>
            <a:ext cx="10561320" cy="3108960"/>
          </a:xfrm>
          <a:prstGeom prst="roundRect">
            <a:avLst/>
          </a:prstGeom>
          <a:solidFill>
            <a:srgbClr val="FFFFFF"/>
          </a:solidFill>
          <a:ln>
            <a:solidFill>
              <a:srgbClr val="DDE2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97280" y="2606040"/>
            <a:ext cx="932688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24303F"/>
                </a:solidFill>
                <a:latin typeface="Aptos"/>
              </a:rPr>
              <a:t>1. Author, A. (Year). Title of reference. Publisher / Journal.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7280" y="3081528"/>
            <a:ext cx="932688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24303F"/>
                </a:solidFill>
                <a:latin typeface="Aptos"/>
              </a:rPr>
              <a:t>2. Author, A. (Year). Title of reference. Publisher / Journal.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97280" y="3557016"/>
            <a:ext cx="932688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24303F"/>
                </a:solidFill>
                <a:latin typeface="Aptos"/>
              </a:rPr>
              <a:t>3. Author, A. (Year). Title of reference. Publisher / Journal.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97280" y="4032504"/>
            <a:ext cx="932688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24303F"/>
                </a:solidFill>
                <a:latin typeface="Aptos"/>
              </a:rPr>
              <a:t>4. Author, A. (Year). Title of reference. Publisher / Journal.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97280" y="4507992"/>
            <a:ext cx="932688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0">
                <a:solidFill>
                  <a:srgbClr val="24303F"/>
                </a:solidFill>
                <a:latin typeface="Aptos"/>
              </a:rPr>
              <a:t>5. Author, A. (Year). Title of reference. Publisher / Journal.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1192AD-2507-4543-9630-C1C522F1ADEF}"/>
              </a:ext>
            </a:extLst>
          </p:cNvPr>
          <p:cNvSpPr txBox="1"/>
          <p:nvPr/>
        </p:nvSpPr>
        <p:spPr>
          <a:xfrm>
            <a:off x="4312919" y="340924"/>
            <a:ext cx="7863840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800" b="0" dirty="0">
                <a:solidFill>
                  <a:srgbClr val="667382"/>
                </a:solidFill>
                <a:latin typeface="Aptos"/>
              </a:rPr>
              <a:t>UNIVERSITY OF BAHRAIN  •  DEANSHIP OF GRADUATE STUDIES &amp; SCIENTIFIC RESEARCH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7562F84-F5DA-EE4D-B765-74604020D3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959" r="32773"/>
          <a:stretch/>
        </p:blipFill>
        <p:spPr>
          <a:xfrm rot="16200000">
            <a:off x="5904439" y="-5951372"/>
            <a:ext cx="3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62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7FC963B1-A22C-3B47-914A-641F8E035DB1}"/>
              </a:ext>
            </a:extLst>
          </p:cNvPr>
          <p:cNvSpPr/>
          <p:nvPr/>
        </p:nvSpPr>
        <p:spPr>
          <a:xfrm>
            <a:off x="0" y="0"/>
            <a:ext cx="12192000" cy="738909"/>
          </a:xfrm>
          <a:custGeom>
            <a:avLst/>
            <a:gdLst/>
            <a:ahLst/>
            <a:cxnLst/>
            <a:rect l="l" t="t" r="r" b="b"/>
            <a:pathLst>
              <a:path w="21309743" h="1439573">
                <a:moveTo>
                  <a:pt x="0" y="0"/>
                </a:moveTo>
                <a:lnTo>
                  <a:pt x="21309743" y="0"/>
                </a:lnTo>
                <a:lnTo>
                  <a:pt x="21309743" y="1439573"/>
                </a:lnTo>
                <a:lnTo>
                  <a:pt x="0" y="14395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03173" b="-1093905"/>
            </a:stretch>
          </a:blipFill>
        </p:spPr>
        <p:txBody>
          <a:bodyPr/>
          <a:lstStyle/>
          <a:p>
            <a:endParaRPr lang="en-US" sz="1200" dirty="0"/>
          </a:p>
        </p:txBody>
      </p:sp>
      <p:sp>
        <p:nvSpPr>
          <p:cNvPr id="6" name="Freeform 7">
            <a:extLst>
              <a:ext uri="{FF2B5EF4-FFF2-40B4-BE49-F238E27FC236}">
                <a16:creationId xmlns:a16="http://schemas.microsoft.com/office/drawing/2014/main" id="{57C7D456-1692-164A-AEB0-34550ABEA517}"/>
              </a:ext>
            </a:extLst>
          </p:cNvPr>
          <p:cNvSpPr/>
          <p:nvPr/>
        </p:nvSpPr>
        <p:spPr>
          <a:xfrm>
            <a:off x="-13903" y="6477310"/>
            <a:ext cx="12205903" cy="391361"/>
          </a:xfrm>
          <a:custGeom>
            <a:avLst/>
            <a:gdLst/>
            <a:ahLst/>
            <a:cxnLst/>
            <a:rect l="l" t="t" r="r" b="b"/>
            <a:pathLst>
              <a:path w="21309743" h="1084269">
                <a:moveTo>
                  <a:pt x="0" y="0"/>
                </a:moveTo>
                <a:lnTo>
                  <a:pt x="21309743" y="0"/>
                </a:lnTo>
                <a:lnTo>
                  <a:pt x="21309743" y="1084268"/>
                </a:lnTo>
                <a:lnTo>
                  <a:pt x="0" y="10842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331903" b="-1485136"/>
            </a:stretch>
          </a:blipFill>
        </p:spPr>
      </p:sp>
      <p:sp>
        <p:nvSpPr>
          <p:cNvPr id="7" name="Freeform 8">
            <a:extLst>
              <a:ext uri="{FF2B5EF4-FFF2-40B4-BE49-F238E27FC236}">
                <a16:creationId xmlns:a16="http://schemas.microsoft.com/office/drawing/2014/main" id="{7DCF3DDD-0728-6648-8C25-66B27472932D}"/>
              </a:ext>
            </a:extLst>
          </p:cNvPr>
          <p:cNvSpPr/>
          <p:nvPr/>
        </p:nvSpPr>
        <p:spPr>
          <a:xfrm>
            <a:off x="5824063" y="68593"/>
            <a:ext cx="529969" cy="613864"/>
          </a:xfrm>
          <a:custGeom>
            <a:avLst/>
            <a:gdLst/>
            <a:ahLst/>
            <a:cxnLst/>
            <a:rect l="l" t="t" r="r" b="b"/>
            <a:pathLst>
              <a:path w="1546526" h="1791343">
                <a:moveTo>
                  <a:pt x="0" y="0"/>
                </a:moveTo>
                <a:lnTo>
                  <a:pt x="1546526" y="0"/>
                </a:lnTo>
                <a:lnTo>
                  <a:pt x="1546526" y="1791342"/>
                </a:lnTo>
                <a:lnTo>
                  <a:pt x="0" y="17913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 sz="1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93DF71-90AD-C441-88E2-CA970D65A5B9}"/>
              </a:ext>
            </a:extLst>
          </p:cNvPr>
          <p:cNvSpPr/>
          <p:nvPr/>
        </p:nvSpPr>
        <p:spPr>
          <a:xfrm>
            <a:off x="181669" y="6472935"/>
            <a:ext cx="72909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bg1"/>
                </a:solidFill>
              </a:rPr>
              <a:t>1st International </a:t>
            </a:r>
            <a:r>
              <a:rPr lang="en-US" sz="1100" dirty="0">
                <a:solidFill>
                  <a:schemeClr val="bg1"/>
                </a:solidFill>
                <a:latin typeface="Aptos"/>
              </a:rPr>
              <a:t>Conference</a:t>
            </a:r>
            <a:r>
              <a:rPr lang="en-US" sz="900" b="1" dirty="0">
                <a:solidFill>
                  <a:schemeClr val="bg1"/>
                </a:solidFill>
              </a:rPr>
              <a:t> on Digital Humanities  </a:t>
            </a:r>
            <a:r>
              <a:rPr lang="en-US" sz="700" b="1" dirty="0">
                <a:solidFill>
                  <a:schemeClr val="bg1"/>
                </a:solidFill>
              </a:rPr>
              <a:t>(HDTC’2026)</a:t>
            </a:r>
          </a:p>
          <a:p>
            <a:r>
              <a:rPr lang="en-US" sz="900" b="1" dirty="0">
                <a:solidFill>
                  <a:schemeClr val="bg1"/>
                </a:solidFill>
              </a:rPr>
              <a:t>Humanities and Digital Transformation: A Future Vision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D9097D-1BDF-6B4C-B6FB-BBC089843894}"/>
              </a:ext>
            </a:extLst>
          </p:cNvPr>
          <p:cNvSpPr txBox="1"/>
          <p:nvPr/>
        </p:nvSpPr>
        <p:spPr>
          <a:xfrm>
            <a:off x="181669" y="138621"/>
            <a:ext cx="4764324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sz="1200" b="0" dirty="0">
                <a:solidFill>
                  <a:schemeClr val="bg1"/>
                </a:solidFill>
                <a:latin typeface="Aptos"/>
              </a:rPr>
              <a:t>UNIVERSITY OF BAHRAIN </a:t>
            </a:r>
            <a:endParaRPr lang="en-US" sz="1200" b="0" dirty="0">
              <a:solidFill>
                <a:schemeClr val="bg1"/>
              </a:solidFill>
              <a:latin typeface="Aptos"/>
            </a:endParaRPr>
          </a:p>
          <a:p>
            <a:r>
              <a:rPr sz="1200" b="0" dirty="0">
                <a:solidFill>
                  <a:schemeClr val="bg1"/>
                </a:solidFill>
                <a:latin typeface="Aptos"/>
              </a:rPr>
              <a:t>DEANSHIP OF GRADUATE STUDIES &amp; SCIENTIFIC RESEARCH</a:t>
            </a:r>
          </a:p>
        </p:txBody>
      </p:sp>
    </p:spTree>
    <p:extLst>
      <p:ext uri="{BB962C8B-B14F-4D97-AF65-F5344CB8AC3E}">
        <p14:creationId xmlns:p14="http://schemas.microsoft.com/office/powerpoint/2010/main" val="18510854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86BB173-0E02-514B-ADD3-B6B52163F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84" y="0"/>
            <a:ext cx="12175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009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de069c64-97de-41b1-b6a5-363c07bccaa3}" enabled="1" method="Standard" siteId="{026137b5-e313-46d1-9b2f-026ecb50c842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1675</TotalTime>
  <Words>779</Words>
  <Application>Microsoft Macintosh PowerPoint</Application>
  <PresentationFormat>Widescreen</PresentationFormat>
  <Paragraphs>187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Open Sans 2</vt:lpstr>
      <vt:lpstr>Oswald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HDTC’2026 Modern Presentation Template</dc:title>
  <dc:subject>Modern redesigned presentation template</dc:subject>
  <dc:creator>Microsoft Office User</dc:creator>
  <cp:lastModifiedBy>Microsoft Office User</cp:lastModifiedBy>
  <cp:revision>39</cp:revision>
  <dcterms:created xsi:type="dcterms:W3CDTF">2023-02-21T05:37:26Z</dcterms:created>
  <dcterms:modified xsi:type="dcterms:W3CDTF">2026-09-20T10:24:41Z</dcterms:modified>
</cp:coreProperties>
</file>